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69" r:id="rId3"/>
    <p:sldId id="372" r:id="rId4"/>
    <p:sldId id="375" r:id="rId5"/>
    <p:sldId id="376" r:id="rId6"/>
    <p:sldId id="374" r:id="rId7"/>
    <p:sldId id="373" r:id="rId8"/>
    <p:sldId id="377" r:id="rId9"/>
    <p:sldId id="385" r:id="rId10"/>
    <p:sldId id="379" r:id="rId11"/>
    <p:sldId id="381" r:id="rId12"/>
    <p:sldId id="378" r:id="rId13"/>
    <p:sldId id="380" r:id="rId14"/>
    <p:sldId id="441" r:id="rId15"/>
    <p:sldId id="442" r:id="rId16"/>
    <p:sldId id="383" r:id="rId17"/>
    <p:sldId id="382" r:id="rId18"/>
    <p:sldId id="440" r:id="rId19"/>
    <p:sldId id="384" r:id="rId20"/>
    <p:sldId id="327" r:id="rId21"/>
  </p:sldIdLst>
  <p:sldSz cx="12192000" cy="6858000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B"/>
    <a:srgbClr val="5AA500"/>
    <a:srgbClr val="7F7F7F"/>
    <a:srgbClr val="005AA5"/>
    <a:srgbClr val="F37021"/>
    <a:srgbClr val="A5005A"/>
    <a:srgbClr val="FFFFFF"/>
    <a:srgbClr val="A59E00"/>
    <a:srgbClr val="7A85BD"/>
    <a:srgbClr val="006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382" autoAdjust="0"/>
  </p:normalViewPr>
  <p:slideViewPr>
    <p:cSldViewPr>
      <p:cViewPr varScale="1">
        <p:scale>
          <a:sx n="97" d="100"/>
          <a:sy n="97" d="100"/>
        </p:scale>
        <p:origin x="2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69" y="6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862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0" tIns="47855" rIns="95710" bIns="4785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6"/>
            <a:ext cx="5455920" cy="4469130"/>
          </a:xfrm>
          <a:prstGeom prst="rect">
            <a:avLst/>
          </a:prstGeom>
        </p:spPr>
        <p:txBody>
          <a:bodyPr vert="horz" lIns="95710" tIns="47855" rIns="95710" bIns="478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9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6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19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78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33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85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2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435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16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092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000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6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3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44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27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4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9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82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13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6125"/>
            <a:ext cx="6616700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2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channel/UCNYDubLX1YJ6R5ZJvNMTHo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twitter.com/marlow_group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marlownavigation/" TargetMode="External"/><Relationship Id="rId5" Type="http://schemas.openxmlformats.org/officeDocument/2006/relationships/hyperlink" Target="https://www.facebook.com/MarlowNavigationCareer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marlow-navigation" TargetMode="External"/><Relationship Id="rId1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07BD8-2118-4878-9C3E-0BBC4633E1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67" y="874105"/>
            <a:ext cx="5479297" cy="4318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2B04-3735-4786-BBB0-97C74081B1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94298"/>
            <a:ext cx="1443505" cy="836486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157875-D7C5-4BC9-AB7E-472AFCF54E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63" y="3148652"/>
            <a:ext cx="3822331" cy="39697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marL="108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93BB"/>
                </a:solidFill>
                <a:latin typeface="+mj-lt"/>
              </a:rPr>
              <a:t>INTRODUCTION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A06E1ED-CF89-492B-9626-6995119F0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75" y="1125414"/>
            <a:ext cx="3822331" cy="35937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rgbClr val="005AA5"/>
                </a:solidFill>
              </a:rPr>
              <a:t>PARTNER.SHIP.REDEFINED.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DB387CC-A038-4761-BED3-1033E49E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70" y="2204864"/>
            <a:ext cx="3816424" cy="56693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>
                <a:solidFill>
                  <a:srgbClr val="005AA5"/>
                </a:solidFill>
              </a:rPr>
              <a:t>THE A-Z OF</a:t>
            </a:r>
            <a:br>
              <a:rPr lang="en-US" dirty="0">
                <a:solidFill>
                  <a:srgbClr val="005AA5"/>
                </a:solidFill>
              </a:rPr>
            </a:br>
            <a:r>
              <a:rPr lang="en-US" dirty="0">
                <a:solidFill>
                  <a:srgbClr val="005AA5"/>
                </a:solidFill>
              </a:rPr>
              <a:t>SHIPMANAGEMENT</a:t>
            </a:r>
          </a:p>
        </p:txBody>
      </p:sp>
    </p:spTree>
    <p:extLst>
      <p:ext uri="{BB962C8B-B14F-4D97-AF65-F5344CB8AC3E}">
        <p14:creationId xmlns:p14="http://schemas.microsoft.com/office/powerpoint/2010/main" val="10386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04CD68E-B7A2-4EB1-9FE0-2FEDE960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133199080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161F07-495C-43BD-A665-0B59FF91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187444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605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rgbClr val="0093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582333"/>
            <a:ext cx="4937760" cy="328676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0" y="184605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rgbClr val="0093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0" y="2582333"/>
            <a:ext cx="4937760" cy="328676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AD6F2B1-E446-40CA-ACE4-64276C9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</p:spTree>
    <p:extLst>
      <p:ext uri="{BB962C8B-B14F-4D97-AF65-F5344CB8AC3E}">
        <p14:creationId xmlns:p14="http://schemas.microsoft.com/office/powerpoint/2010/main" val="293104012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 dirty="0"/>
          </a:p>
        </p:txBody>
      </p:sp>
      <p:sp>
        <p:nvSpPr>
          <p:cNvPr id="9" name="Rectangle 8"/>
          <p:cNvSpPr/>
          <p:nvPr/>
        </p:nvSpPr>
        <p:spPr>
          <a:xfrm>
            <a:off x="3954246" y="0"/>
            <a:ext cx="125530" cy="6858000"/>
          </a:xfrm>
          <a:prstGeom prst="rect">
            <a:avLst/>
          </a:prstGeom>
          <a:solidFill>
            <a:srgbClr val="00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6106" y="1047404"/>
            <a:ext cx="6492240" cy="5257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9A53D-CCC3-47C9-8DBA-75B9F0F21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46" y="317029"/>
            <a:ext cx="887661" cy="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041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087BDBC-230C-42EF-93EA-8849A859DA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09" y="835911"/>
            <a:ext cx="5479297" cy="4318121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719404" y="1700809"/>
            <a:ext cx="343572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93BB"/>
                </a:solidFill>
                <a:latin typeface="+mn-lt"/>
              </a:rPr>
              <a:t>Marlow Navigation Co. Ltd.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13 </a:t>
            </a:r>
            <a:r>
              <a:rPr lang="en-GB" sz="1400" cap="none" baseline="0" noProof="0" dirty="0" err="1">
                <a:solidFill>
                  <a:srgbClr val="005AA5"/>
                </a:solidFill>
                <a:latin typeface="+mn-lt"/>
              </a:rPr>
              <a:t>Alexandrias</a:t>
            </a: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 Street, 3013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en-GB" sz="1400" cap="none" baseline="0" noProof="0" dirty="0">
              <a:solidFill>
                <a:srgbClr val="005AA5"/>
              </a:solidFill>
              <a:latin typeface="+mn-lt"/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P.O. Box 54077, CY-3720 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Limassol, CYPRUS</a:t>
            </a:r>
          </a:p>
          <a:p>
            <a:pPr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endParaRPr lang="en-GB" sz="1400" cap="none" baseline="0" noProof="0" dirty="0">
              <a:solidFill>
                <a:srgbClr val="005AA5"/>
              </a:solidFill>
              <a:latin typeface="+mn-lt"/>
            </a:endParaRP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Tel: +357 25882588 | Fax: +357 25882599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E-Mail: info@marlowgroup.com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cap="none" baseline="0" noProof="0" dirty="0">
                <a:solidFill>
                  <a:srgbClr val="005AA5"/>
                </a:solidFill>
                <a:latin typeface="+mn-lt"/>
              </a:rPr>
              <a:t>Website: marlow-navigation.com</a:t>
            </a:r>
          </a:p>
          <a:p>
            <a:pPr marL="0" marR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cap="none" baseline="0" noProof="0" dirty="0">
              <a:solidFill>
                <a:srgbClr val="005AA5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E6EC220-AC88-4069-A7D5-110273656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4" y="1123218"/>
            <a:ext cx="3435725" cy="359370"/>
          </a:xfrm>
        </p:spPr>
        <p:txBody>
          <a:bodyPr>
            <a:noAutofit/>
          </a:bodyPr>
          <a:lstStyle>
            <a:lvl1pPr>
              <a:defRPr sz="3200" b="0" cap="all" baseline="0">
                <a:solidFill>
                  <a:srgbClr val="005AA5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C7B6D3-25CA-4DEC-8430-379734C713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94298"/>
            <a:ext cx="1443505" cy="836486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6696A219-3603-4647-9242-EA2D0FB01E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" y="3757225"/>
            <a:ext cx="216000" cy="216000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5E994253-32C9-4B9E-854B-F7E727D621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6" y="3757225"/>
            <a:ext cx="216000" cy="216000"/>
          </a:xfrm>
          <a:prstGeom prst="rect">
            <a:avLst/>
          </a:prstGeom>
        </p:spPr>
      </p:pic>
      <p:pic>
        <p:nvPicPr>
          <p:cNvPr id="26" name="Picture 25">
            <a:hlinkClick r:id="rId9"/>
            <a:extLst>
              <a:ext uri="{FF2B5EF4-FFF2-40B4-BE49-F238E27FC236}">
                <a16:creationId xmlns:a16="http://schemas.microsoft.com/office/drawing/2014/main" id="{732C1752-B41B-4162-9475-ED0324320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72" y="3757225"/>
            <a:ext cx="216000" cy="216000"/>
          </a:xfrm>
          <a:prstGeom prst="rect">
            <a:avLst/>
          </a:prstGeom>
        </p:spPr>
      </p:pic>
      <p:pic>
        <p:nvPicPr>
          <p:cNvPr id="27" name="Picture 26">
            <a:hlinkClick r:id="rId11"/>
            <a:extLst>
              <a:ext uri="{FF2B5EF4-FFF2-40B4-BE49-F238E27FC236}">
                <a16:creationId xmlns:a16="http://schemas.microsoft.com/office/drawing/2014/main" id="{4564056B-6608-4D4F-91F1-E1097AE842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8" y="3757225"/>
            <a:ext cx="216000" cy="216000"/>
          </a:xfrm>
          <a:prstGeom prst="rect">
            <a:avLst/>
          </a:prstGeom>
        </p:spPr>
      </p:pic>
      <p:pic>
        <p:nvPicPr>
          <p:cNvPr id="28" name="Picture 27">
            <a:hlinkClick r:id="rId13"/>
            <a:extLst>
              <a:ext uri="{FF2B5EF4-FFF2-40B4-BE49-F238E27FC236}">
                <a16:creationId xmlns:a16="http://schemas.microsoft.com/office/drawing/2014/main" id="{DD50AD1C-EB4C-4011-BB95-34FC280817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4" y="3757225"/>
            <a:ext cx="219456" cy="2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75" y="6516009"/>
            <a:ext cx="12188825" cy="129567"/>
          </a:xfrm>
          <a:prstGeom prst="rect">
            <a:avLst/>
          </a:prstGeom>
          <a:solidFill>
            <a:srgbClr val="00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THIS IS MARLOW BLUE</a:t>
            </a:r>
            <a:br>
              <a:rPr lang="en-US" dirty="0"/>
            </a:br>
            <a:r>
              <a:rPr lang="en-US" dirty="0"/>
              <a:t>THIS SHOULD BE AQUAMARINE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0945216" cy="43915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0B92E-4A83-4766-942C-D02E1F632AC5}"/>
              </a:ext>
            </a:extLst>
          </p:cNvPr>
          <p:cNvSpPr/>
          <p:nvPr userDrawn="1"/>
        </p:nvSpPr>
        <p:spPr>
          <a:xfrm>
            <a:off x="3180" y="6627149"/>
            <a:ext cx="12188825" cy="230855"/>
          </a:xfrm>
          <a:prstGeom prst="rect">
            <a:avLst/>
          </a:prstGeom>
          <a:solidFill>
            <a:srgbClr val="00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303AB-7E7D-4C7E-B8A7-6B46611F1155}"/>
              </a:ext>
            </a:extLst>
          </p:cNvPr>
          <p:cNvSpPr txBox="1"/>
          <p:nvPr userDrawn="1"/>
        </p:nvSpPr>
        <p:spPr>
          <a:xfrm>
            <a:off x="622866" y="6603154"/>
            <a:ext cx="2496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kern="2000" dirty="0">
                <a:solidFill>
                  <a:schemeClr val="bg1"/>
                </a:solidFill>
                <a:latin typeface="+mj-lt"/>
              </a:rPr>
              <a:t>PARTNER.SHIP.REDEFINED.</a:t>
            </a:r>
            <a:endParaRPr lang="en-US" sz="1100" dirty="0"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D1B7F3-673E-4745-AE54-C7C8C827F281}"/>
              </a:ext>
            </a:extLst>
          </p:cNvPr>
          <p:cNvSpPr txBox="1">
            <a:spLocks/>
          </p:cNvSpPr>
          <p:nvPr userDrawn="1"/>
        </p:nvSpPr>
        <p:spPr>
          <a:xfrm>
            <a:off x="11124777" y="6620389"/>
            <a:ext cx="288032" cy="2308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93BB"/>
                </a:solidFill>
                <a:latin typeface="DINPro-Light" pitchFamily="34" charset="0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5AA5"/>
                </a:solidFill>
                <a:latin typeface="DINPro-Light" pitchFamily="34" charset="0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DDDF41F7-E809-4E53-92AF-D78D452EDE48}" type="slidenum">
              <a:rPr lang="en-US" sz="1100" smtClean="0">
                <a:solidFill>
                  <a:schemeClr val="bg1"/>
                </a:solidFill>
                <a:latin typeface="+mn-lt"/>
              </a:rPr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C888BC-93AA-46DE-AD00-7AE411DC1D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46" y="317029"/>
            <a:ext cx="887661" cy="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0" r:id="rId3"/>
    <p:sldLayoutId id="2147483663" r:id="rId4"/>
    <p:sldLayoutId id="2147483666" r:id="rId5"/>
    <p:sldLayoutId id="2147483671" r:id="rId6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5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rgbClr val="0093BB"/>
          </a:solidFill>
          <a:latin typeface="+mj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5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rest2.marlow.com.cy:1240/marlowseafarerlogin/!marlowseafarerlogin.seafarerLogin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eedback.crewportal@marlowgroup.com" TargetMode="External"/><Relationship Id="rId5" Type="http://schemas.openxmlformats.org/officeDocument/2006/relationships/hyperlink" Target="https://mnmedia.marlow-navigation.com/VesselCD/VesselCD.zip" TargetMode="External"/><Relationship Id="rId4" Type="http://schemas.openxmlformats.org/officeDocument/2006/relationships/hyperlink" Target="https://rest2.marlow.com.cy:1240/cl_icons/Marlow%20Crew%20Portal.pdf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sselportal.freshdesk.com/support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esselportal.freshdesk.com/support/ho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feedback.app@marlowgroup.com" TargetMode="External"/><Relationship Id="rId4" Type="http://schemas.openxmlformats.org/officeDocument/2006/relationships/hyperlink" Target="mailto:feedback.crewportal@marlowgroup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2.marlow.com.cy:1240/marlowseafarerlogin/!marlowseafarerlogin.seafarerLogin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upport@sgull.com" TargetMode="External"/><Relationship Id="rId5" Type="http://schemas.openxmlformats.org/officeDocument/2006/relationships/hyperlink" Target="mailto:ct@marlowGROUP.com" TargetMode="External"/><Relationship Id="rId4" Type="http://schemas.openxmlformats.org/officeDocument/2006/relationships/hyperlink" Target="https://sta.seagull.no/GCCProxy/views/customerloginscreenview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2.marlow.com.cy:1240/marlowseafarerlogin/!marlowseafarerlogin.seafarerLogi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mailto:feedback.crewportal@marlowgroup.com?subject=Marlow%20Seafarer%20Portal%20Feedback&amp;body=Please%20write%20your%20Feedback%20message%20here" TargetMode="External"/><Relationship Id="rId4" Type="http://schemas.openxmlformats.org/officeDocument/2006/relationships/hyperlink" Target="https://crewcompanion.freshdesk.com/support/solutions/articles/60000691831-how-do-i-login-to-the-marlow-crew-portal-how-can-i-reset-my-crew-portal-password-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rest2.marlow.com.cy:1240/marlowseafarerlogin/!marlowseafarerlogin.seafarerLogin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s://marlow-navigation.com/en/crewcompanion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play.google.com/store/apps/details?id=com.marlowcrewcompanionapp" TargetMode="Externa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wcompanion.freshdesk.com/support/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79375" y="1125414"/>
            <a:ext cx="3822331" cy="35937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AA5"/>
                </a:solidFill>
              </a:rPr>
              <a:t>PARTNER.SHIP.REDEFINED.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400" y="3068960"/>
            <a:ext cx="3816424" cy="56693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005AA5"/>
                </a:solidFill>
              </a:rPr>
              <a:t>PDB</a:t>
            </a:r>
            <a:r>
              <a:rPr lang="en-US" dirty="0">
                <a:solidFill>
                  <a:srgbClr val="005AA5"/>
                </a:solidFill>
              </a:rPr>
              <a:t>-04-000</a:t>
            </a:r>
            <a:br>
              <a:rPr lang="en-US" dirty="0">
                <a:solidFill>
                  <a:srgbClr val="005AA5"/>
                </a:solidFill>
              </a:rPr>
            </a:br>
            <a:r>
              <a:rPr lang="en-US" dirty="0">
                <a:solidFill>
                  <a:srgbClr val="005AA5"/>
                </a:solidFill>
              </a:rPr>
              <a:t>Online Resources for Seafarers</a:t>
            </a:r>
          </a:p>
        </p:txBody>
      </p:sp>
    </p:spTree>
    <p:extLst>
      <p:ext uri="{BB962C8B-B14F-4D97-AF65-F5344CB8AC3E}">
        <p14:creationId xmlns:p14="http://schemas.microsoft.com/office/powerpoint/2010/main" val="133737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9D88D-8B70-4501-B9D4-F2FB3B1E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65" y="3187162"/>
            <a:ext cx="5765298" cy="3242980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16" y="2904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VESSEL PORTAL</a:t>
            </a:r>
            <a:r>
              <a:rPr lang="en-US" dirty="0">
                <a:solidFill>
                  <a:srgbClr val="0093BB"/>
                </a:solidFill>
              </a:rPr>
              <a:t>.  What’s inside?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A1748-77CB-44F1-9760-CF0D678E2883}"/>
              </a:ext>
            </a:extLst>
          </p:cNvPr>
          <p:cNvSpPr/>
          <p:nvPr/>
        </p:nvSpPr>
        <p:spPr>
          <a:xfrm>
            <a:off x="-240704" y="948690"/>
            <a:ext cx="9009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MARLOW OFFICE / PORT AGENCY CONTACT DETAILS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TELEMEDICAL CONTACT INFO FOR MEDICAL EMERGENCIES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TRAINING MATERIALS (GUIDELINES, INDUCTION CHECKLISTS, DOCS FOR TRAINEES ETC)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HEALTH AND WELLBEING GUIDANCE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CONTRACT INFO (CBA’S, </a:t>
            </a:r>
            <a:r>
              <a:rPr lang="en-GB" dirty="0" err="1"/>
              <a:t>T&amp;C</a:t>
            </a:r>
            <a:r>
              <a:rPr lang="en-GB" dirty="0"/>
              <a:t>, FLAG APPROVALS ETC)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VESSEL CIRCULARS 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FLAG AND PORT STATE CONTROL INFO AND GUIDANCE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MLC 2006 INFO (APPROVED MEDICAL CLINICS, </a:t>
            </a:r>
            <a:r>
              <a:rPr lang="en-GB" dirty="0" err="1"/>
              <a:t>P+I</a:t>
            </a:r>
            <a:r>
              <a:rPr lang="en-GB" dirty="0"/>
              <a:t> ENTRY CERTS, MLC OFFICE CERTS, ONBOARD COMPLAINT CONTACT DETAILS ETC) </a:t>
            </a:r>
            <a:br>
              <a:rPr lang="en-GB" dirty="0"/>
            </a:b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VESSEL FORMS (ACCOUNTING AND CREWING)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2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VESSEL PORTAL</a:t>
            </a:r>
            <a:r>
              <a:rPr lang="en-US" dirty="0">
                <a:solidFill>
                  <a:srgbClr val="0093BB"/>
                </a:solidFill>
              </a:rPr>
              <a:t>.  No CD’s as of Aug 2020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543347" y="1844824"/>
            <a:ext cx="90098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AS PER VESSEL CIRCULAR: CDV-00-074 (UPDATED </a:t>
            </a:r>
            <a:r>
              <a:rPr lang="en-GB" sz="2000" cap="all" dirty="0" err="1"/>
              <a:t>7</a:t>
            </a:r>
            <a:r>
              <a:rPr lang="en-GB" sz="2000" cap="all" baseline="30000" dirty="0" err="1"/>
              <a:t>TH</a:t>
            </a:r>
            <a:r>
              <a:rPr lang="en-GB" sz="2000" cap="all" dirty="0"/>
              <a:t> AUG 2020)</a:t>
            </a:r>
            <a:br>
              <a:rPr lang="en-GB" sz="2000" cap="all" dirty="0"/>
            </a:br>
            <a:endParaRPr lang="en-GB" sz="2000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WE WILL NO LONGER BE SENDING / MAILING CD’S TO ALL VESSEL</a:t>
            </a:r>
            <a:br>
              <a:rPr lang="en-GB" sz="2000" cap="all" dirty="0"/>
            </a:br>
            <a:endParaRPr lang="en-GB" sz="2000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A LIVE VERSION IS AVAILABLE VIA THE CREW PORTAL </a:t>
            </a:r>
            <a:br>
              <a:rPr lang="en-GB" sz="2000" cap="all" dirty="0"/>
            </a:br>
            <a:endParaRPr lang="en-GB" sz="2000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AN OFFLINE VERSION CAN ALSO BE DOWNLOADED VIA THE CREW PORTAL</a:t>
            </a:r>
            <a:br>
              <a:rPr lang="en-GB" sz="2000" cap="all" dirty="0"/>
            </a:br>
            <a:endParaRPr lang="en-GB" sz="2000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IMPORTANT UPDATES WILL CONTINUE TO BE SENT ON BOARD VIA EMAIL</a:t>
            </a:r>
            <a:br>
              <a:rPr lang="en-GB" sz="2000" cap="all" dirty="0"/>
            </a:br>
            <a:endParaRPr lang="en-GB" sz="2000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cap="all" dirty="0"/>
              <a:t>A FULL REVIEW AND UPDATE OF ALL CONTENT WILL BE PERFORMED ANNUALLY</a:t>
            </a:r>
          </a:p>
          <a:p>
            <a:pPr lvl="2"/>
            <a:r>
              <a:rPr lang="en-GB" cap="all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 descr="New Kindergarten Dismissal Procedure - Eisenhower Elementary School">
            <a:extLst>
              <a:ext uri="{FF2B5EF4-FFF2-40B4-BE49-F238E27FC236}">
                <a16:creationId xmlns:a16="http://schemas.microsoft.com/office/drawing/2014/main" id="{79ECA503-98D1-4667-BCE2-DE07CFFC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646556"/>
            <a:ext cx="26003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2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VESSEL PORTAL</a:t>
            </a:r>
            <a:r>
              <a:rPr lang="en-US" dirty="0">
                <a:solidFill>
                  <a:srgbClr val="0093BB"/>
                </a:solidFill>
              </a:rPr>
              <a:t>. HOW DO I ACCESS IT?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cap="all" dirty="0"/>
              <a:t>Marlow VESSEL Portal (EX VESSEL CD)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Accessible via THE </a:t>
            </a:r>
            <a:r>
              <a:rPr lang="en-GB" u="sng" cap="all" dirty="0"/>
              <a:t>CREW PORTAL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 First time users need to register for an account VIA THE LOGIN PAGE using your </a:t>
            </a:r>
            <a:r>
              <a:rPr lang="en-GB" cap="all" dirty="0" err="1"/>
              <a:t>marlow</a:t>
            </a:r>
            <a:r>
              <a:rPr lang="en-GB" cap="all" dirty="0"/>
              <a:t> id and date of birth. 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You will then receive an email via your private email account.  This email will contain a link and a one time password (</a:t>
            </a:r>
            <a:r>
              <a:rPr lang="en-GB" cap="all" dirty="0" err="1"/>
              <a:t>otp</a:t>
            </a:r>
            <a:r>
              <a:rPr lang="en-GB" cap="all" dirty="0"/>
              <a:t>)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Using this link and </a:t>
            </a:r>
            <a:r>
              <a:rPr lang="en-GB" cap="all" dirty="0" err="1"/>
              <a:t>otp</a:t>
            </a:r>
            <a:r>
              <a:rPr lang="en-GB" cap="all" dirty="0"/>
              <a:t> you will be able to create your own password.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Next time you login you will use your </a:t>
            </a:r>
            <a:r>
              <a:rPr lang="en-GB" cap="all" dirty="0" err="1"/>
              <a:t>marlow</a:t>
            </a:r>
            <a:r>
              <a:rPr lang="en-GB" cap="all" dirty="0"/>
              <a:t> id and personal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If you forget your password you can create a new one via the login page</a:t>
            </a:r>
            <a:endParaRPr lang="en-GB" dirty="0"/>
          </a:p>
          <a:p>
            <a:pPr lvl="1"/>
            <a:endParaRPr lang="en-GB" cap="all" dirty="0"/>
          </a:p>
        </p:txBody>
      </p:sp>
      <p:pic>
        <p:nvPicPr>
          <p:cNvPr id="4" name="Picture 2" descr="Some Online Resources on Palestine - The Excellence Center in Palestine">
            <a:extLst>
              <a:ext uri="{FF2B5EF4-FFF2-40B4-BE49-F238E27FC236}">
                <a16:creationId xmlns:a16="http://schemas.microsoft.com/office/drawing/2014/main" id="{A5682559-F3C2-4984-A389-61BEADF3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72371"/>
            <a:ext cx="2592338" cy="9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2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VESSEL PORTAL</a:t>
            </a:r>
            <a:r>
              <a:rPr lang="en-US" dirty="0">
                <a:solidFill>
                  <a:srgbClr val="0093BB"/>
                </a:solidFill>
              </a:rPr>
              <a:t>.  LINKS AND SUPPORT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Login page (</a:t>
            </a:r>
            <a:r>
              <a:rPr lang="en-GB" sz="2400" cap="all" dirty="0">
                <a:hlinkClick r:id="rId3"/>
              </a:rPr>
              <a:t>click here </a:t>
            </a:r>
            <a:r>
              <a:rPr lang="en-GB" sz="2400" cap="all" dirty="0"/>
              <a:t>or use the </a:t>
            </a:r>
            <a:r>
              <a:rPr lang="en-GB" sz="2400" cap="all" dirty="0" err="1"/>
              <a:t>qr</a:t>
            </a:r>
            <a:r>
              <a:rPr lang="en-GB" sz="2400" cap="all" dirty="0"/>
              <a:t> code)</a:t>
            </a: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Registration Guide (</a:t>
            </a:r>
            <a:r>
              <a:rPr lang="en-GB" sz="2400" cap="all" dirty="0">
                <a:hlinkClick r:id="rId4"/>
              </a:rPr>
              <a:t>click here </a:t>
            </a:r>
            <a:r>
              <a:rPr lang="en-GB" sz="2400" cap="all" dirty="0"/>
              <a:t>or use the </a:t>
            </a:r>
            <a:r>
              <a:rPr lang="en-GB" sz="2400" cap="all" dirty="0" err="1"/>
              <a:t>qr</a:t>
            </a:r>
            <a:r>
              <a:rPr lang="en-GB" sz="2400" cap="all" dirty="0"/>
              <a:t> code)</a:t>
            </a: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OFFLINE VERSION DOWNLOAD LINK: </a:t>
            </a:r>
          </a:p>
          <a:p>
            <a:r>
              <a:rPr lang="en-GB" sz="2400" cap="all" dirty="0"/>
              <a:t>       </a:t>
            </a:r>
            <a:r>
              <a:rPr lang="en-GB" sz="2400" cap="all" dirty="0">
                <a:hlinkClick r:id="rId5"/>
              </a:rPr>
              <a:t>https://mnmedia.marlow-navigation.com/VesselCD/VesselCD.zip</a:t>
            </a: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Email support: </a:t>
            </a:r>
            <a:br>
              <a:rPr lang="en-GB" sz="2400" cap="all" dirty="0"/>
            </a:br>
            <a:r>
              <a:rPr lang="en-GB" sz="2400" u="sng" dirty="0">
                <a:hlinkClick r:id="rId6"/>
              </a:rPr>
              <a:t>feedback.crewportal@marlowgroup.com</a:t>
            </a: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D47DC-EA44-4173-B71A-3EDE57D59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88" y="1543161"/>
            <a:ext cx="1760618" cy="180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11C9D-9D8B-42B7-BA17-9330AC0BE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208" y="3732368"/>
            <a:ext cx="1087811" cy="11237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2AD4ED-C995-4325-9B64-677B86CC4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28448" y="4869160"/>
            <a:ext cx="1656805" cy="16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VESSEL PORTAL</a:t>
            </a:r>
            <a:r>
              <a:rPr lang="en-US" dirty="0">
                <a:solidFill>
                  <a:srgbClr val="0093BB"/>
                </a:solidFill>
              </a:rPr>
              <a:t>.  NEW FAQ Page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all" dirty="0"/>
              <a:t>Have a question... Need help finding something?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all" dirty="0"/>
              <a:t>Check the articles or search by entering a question or key word</a:t>
            </a: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dirty="0">
              <a:hlinkClick r:id="rId3"/>
            </a:endParaRPr>
          </a:p>
          <a:p>
            <a:r>
              <a:rPr lang="en-GB" sz="2400" dirty="0">
                <a:hlinkClick r:id="rId3"/>
              </a:rPr>
              <a:t>https://vesselportal.freshdesk.com/support/home</a:t>
            </a: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DC2CC-5066-4CF5-B897-A9007DD51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68" y="2757121"/>
            <a:ext cx="6058014" cy="1998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69CC7-8066-4BC2-9C5B-50BD9900A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124" y="1028929"/>
            <a:ext cx="1686549" cy="17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5A9ED-7F95-4A21-B46F-4F592F22E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290" y="2636912"/>
            <a:ext cx="2572118" cy="38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CONNECTING SUPPORT VIA EMAIL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all" dirty="0"/>
              <a:t>PLEASE ALWAYS INCLUDE YOUR MARLOW ID AND FAMILY NAME</a:t>
            </a:r>
            <a:br>
              <a:rPr lang="en-GB" sz="2400" cap="all" dirty="0"/>
            </a:br>
            <a:endParaRPr lang="en-GB" sz="2400" cap="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all" dirty="0"/>
              <a:t>PLEASE MAKE SURE THAT YOU ARE SENDING YOUR MESSAGE TO THE CORRECT EMAIL ADDRESS: </a:t>
            </a:r>
            <a:br>
              <a:rPr lang="en-GB" sz="2400" cap="all" dirty="0"/>
            </a:br>
            <a:br>
              <a:rPr lang="en-GB" sz="2400" cap="all" dirty="0"/>
            </a:br>
            <a:r>
              <a:rPr lang="en-GB" sz="2400" u="sng" dirty="0">
                <a:solidFill>
                  <a:srgbClr val="6EAC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feedback.</a:t>
            </a:r>
            <a:r>
              <a:rPr lang="en-GB" sz="2400" b="1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crewportal</a:t>
            </a:r>
            <a:r>
              <a:rPr lang="en-GB" sz="2400" u="sng" dirty="0">
                <a:solidFill>
                  <a:srgbClr val="6EAC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@marlowgroup.com</a:t>
            </a:r>
            <a:br>
              <a:rPr lang="en-GB" sz="2400" u="sng" dirty="0"/>
            </a:br>
            <a:br>
              <a:rPr lang="en-GB" sz="2400" u="sng" dirty="0"/>
            </a:br>
            <a:r>
              <a:rPr lang="en-GB" sz="2400" u="sng" dirty="0">
                <a:solidFill>
                  <a:srgbClr val="6EAC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feedback.</a:t>
            </a:r>
            <a:r>
              <a:rPr lang="en-GB" sz="2400" b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</a:t>
            </a:r>
            <a:r>
              <a:rPr lang="en-GB" sz="2400" u="sng" dirty="0">
                <a:solidFill>
                  <a:srgbClr val="6EAC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@marlowgroup.com</a:t>
            </a:r>
            <a:br>
              <a:rPr lang="en-GB" sz="2400" cap="all" dirty="0"/>
            </a:br>
            <a:br>
              <a:rPr lang="en-GB" sz="2400" cap="all" dirty="0"/>
            </a:br>
            <a:endParaRPr lang="en-GB" sz="2400" cap="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all" dirty="0"/>
              <a:t>PLEASE INCLUDED SCREEN SHOTS WHERE APPLICABLE</a:t>
            </a: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cap="all" dirty="0">
              <a:hlinkClick r:id="rId3"/>
            </a:endParaRPr>
          </a:p>
          <a:p>
            <a:endParaRPr lang="en-GB" sz="2400" dirty="0">
              <a:hlinkClick r:id="rId3"/>
            </a:endParaRPr>
          </a:p>
          <a:p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</p:spTree>
    <p:extLst>
      <p:ext uri="{BB962C8B-B14F-4D97-AF65-F5344CB8AC3E}">
        <p14:creationId xmlns:p14="http://schemas.microsoft.com/office/powerpoint/2010/main" val="363883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SEAGULL STA</a:t>
            </a:r>
            <a:r>
              <a:rPr lang="en-US" dirty="0">
                <a:solidFill>
                  <a:srgbClr val="0093BB"/>
                </a:solidFill>
              </a:rPr>
              <a:t>.  What’s inside?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8761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A1748-77CB-44F1-9760-CF0D678E2883}"/>
              </a:ext>
            </a:extLst>
          </p:cNvPr>
          <p:cNvSpPr/>
          <p:nvPr/>
        </p:nvSpPr>
        <p:spPr>
          <a:xfrm>
            <a:off x="328761" y="985672"/>
            <a:ext cx="9009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NOW REBRANDED TO AS ‘OCEAN LEARNING PLATFORM’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ALL E-LEARNING MODULES (PREVIOUSLY KNOW AS CBT’S)</a:t>
            </a:r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F8A94-292B-4664-AEA5-A4DF8AE3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69" y="2204864"/>
            <a:ext cx="1017426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SEAGULL STA</a:t>
            </a:r>
            <a:r>
              <a:rPr lang="en-US" dirty="0">
                <a:solidFill>
                  <a:srgbClr val="0093BB"/>
                </a:solidFill>
              </a:rPr>
              <a:t>. HOW DO I ACCESS IT?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cap="all" dirty="0"/>
              <a:t>SEAGULL 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Accessible via your web browser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01E0F-3EC8-4971-870B-0758A1F4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3" y="3140967"/>
            <a:ext cx="7022397" cy="134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27A25-D11F-4501-949B-919B287DA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715" y="2684677"/>
            <a:ext cx="4253638" cy="36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A3DA3-04AC-4A16-9E28-C30AF4BC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165" y="908721"/>
            <a:ext cx="1520061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2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F8C386-7ACB-4D83-A981-2C38DD736EF3}"/>
              </a:ext>
            </a:extLst>
          </p:cNvPr>
          <p:cNvSpPr/>
          <p:nvPr/>
        </p:nvSpPr>
        <p:spPr>
          <a:xfrm>
            <a:off x="0" y="908722"/>
            <a:ext cx="12192000" cy="561662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0B461-5D3F-46BA-978F-75ED14DC7CAE}"/>
              </a:ext>
            </a:extLst>
          </p:cNvPr>
          <p:cNvSpPr txBox="1"/>
          <p:nvPr/>
        </p:nvSpPr>
        <p:spPr>
          <a:xfrm>
            <a:off x="339947" y="1052736"/>
            <a:ext cx="839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Passing Score: 75% to 100%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7DFC1-6946-408E-AC0C-C45BEA6FB290}"/>
              </a:ext>
            </a:extLst>
          </p:cNvPr>
          <p:cNvSpPr txBox="1"/>
          <p:nvPr/>
        </p:nvSpPr>
        <p:spPr>
          <a:xfrm>
            <a:off x="339947" y="1471541"/>
            <a:ext cx="1185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Lessons completed: You must read all lessons and slides, and must reach a completion ratio of 95% to 100%.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6BBA29-6AD7-44A5-A109-A25A75913F93}"/>
              </a:ext>
            </a:extLst>
          </p:cNvPr>
          <p:cNvSpPr txBox="1"/>
          <p:nvPr/>
        </p:nvSpPr>
        <p:spPr>
          <a:xfrm>
            <a:off x="339948" y="2385929"/>
            <a:ext cx="429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How to check if PASSED or FAILED: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0B30A8-A825-43CE-AC15-1570DFC7DD5A}"/>
              </a:ext>
            </a:extLst>
          </p:cNvPr>
          <p:cNvSpPr txBox="1"/>
          <p:nvPr/>
        </p:nvSpPr>
        <p:spPr>
          <a:xfrm>
            <a:off x="7231417" y="2865516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Click Records tab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165616-2601-48AB-BEDF-BD0C97134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8" y="2911884"/>
            <a:ext cx="6408713" cy="418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7F4956-5EE3-489A-9276-55ECEBA0D88D}"/>
              </a:ext>
            </a:extLst>
          </p:cNvPr>
          <p:cNvSpPr/>
          <p:nvPr/>
        </p:nvSpPr>
        <p:spPr>
          <a:xfrm>
            <a:off x="5869799" y="2982512"/>
            <a:ext cx="754652" cy="287634"/>
          </a:xfrm>
          <a:prstGeom prst="round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74F6F19-33C8-49C6-A7C8-E7E87E618762}"/>
              </a:ext>
            </a:extLst>
          </p:cNvPr>
          <p:cNvSpPr/>
          <p:nvPr/>
        </p:nvSpPr>
        <p:spPr>
          <a:xfrm>
            <a:off x="6907381" y="2786698"/>
            <a:ext cx="324036" cy="49618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1AB1F0-D4F7-4CE7-B469-C39AFBC858D1}"/>
              </a:ext>
            </a:extLst>
          </p:cNvPr>
          <p:cNvSpPr txBox="1"/>
          <p:nvPr/>
        </p:nvSpPr>
        <p:spPr>
          <a:xfrm>
            <a:off x="339947" y="1946411"/>
            <a:ext cx="1223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Note: If you score below 75% or complete the lessons below 95%, the training shall be considered FAILED.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5903E83-59F7-475D-A2A5-55F36C2C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" y="3312134"/>
            <a:ext cx="6611725" cy="1255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FF8AE0-9548-44B0-A934-0EF2F6722115}"/>
              </a:ext>
            </a:extLst>
          </p:cNvPr>
          <p:cNvSpPr txBox="1"/>
          <p:nvPr/>
        </p:nvSpPr>
        <p:spPr>
          <a:xfrm>
            <a:off x="7231417" y="3571891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>
                <a:solidFill>
                  <a:schemeClr val="bg1"/>
                </a:solidFill>
              </a:rPr>
              <a:t>Click E-learning tab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DCFCE73-F5D8-4136-8EA6-B1AB098DEF3B}"/>
              </a:ext>
            </a:extLst>
          </p:cNvPr>
          <p:cNvSpPr/>
          <p:nvPr/>
        </p:nvSpPr>
        <p:spPr>
          <a:xfrm>
            <a:off x="6907381" y="3493073"/>
            <a:ext cx="324036" cy="49618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09B26C-67F9-4CD8-A8AC-AE54FD3BC26C}"/>
              </a:ext>
            </a:extLst>
          </p:cNvPr>
          <p:cNvSpPr/>
          <p:nvPr/>
        </p:nvSpPr>
        <p:spPr>
          <a:xfrm>
            <a:off x="192373" y="3685609"/>
            <a:ext cx="6556808" cy="218300"/>
          </a:xfrm>
          <a:prstGeom prst="round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B3E8911-E591-4E0E-AC5A-AD80EF88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0" y="4006697"/>
            <a:ext cx="8757930" cy="2385391"/>
          </a:xfrm>
          <a:prstGeom prst="rect">
            <a:avLst/>
          </a:prstGeom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177A2FE-5A8E-41D7-A219-0EF059A5765E}"/>
              </a:ext>
            </a:extLst>
          </p:cNvPr>
          <p:cNvSpPr/>
          <p:nvPr/>
        </p:nvSpPr>
        <p:spPr>
          <a:xfrm>
            <a:off x="5099597" y="4237081"/>
            <a:ext cx="1848667" cy="381368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F52D34-FF11-4FA7-A1F7-EFA7D0391458}"/>
              </a:ext>
            </a:extLst>
          </p:cNvPr>
          <p:cNvSpPr/>
          <p:nvPr/>
        </p:nvSpPr>
        <p:spPr>
          <a:xfrm>
            <a:off x="5099595" y="5157953"/>
            <a:ext cx="1848669" cy="213224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9DF808C-C13A-4432-81D4-510FE01B320E}"/>
              </a:ext>
            </a:extLst>
          </p:cNvPr>
          <p:cNvSpPr/>
          <p:nvPr/>
        </p:nvSpPr>
        <p:spPr>
          <a:xfrm>
            <a:off x="5099595" y="5907028"/>
            <a:ext cx="1848669" cy="198249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7D1F085-D349-427E-A720-80BBC5F39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04" y="4330226"/>
            <a:ext cx="1321233" cy="13319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106D51-3064-40C0-A55F-18877C105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" y="4006697"/>
            <a:ext cx="8757930" cy="2385391"/>
          </a:xfrm>
          <a:prstGeom prst="rect">
            <a:avLst/>
          </a:prstGeom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B910EF3-71F3-4551-8A2F-AC96BEEF9EFA}"/>
              </a:ext>
            </a:extLst>
          </p:cNvPr>
          <p:cNvSpPr/>
          <p:nvPr/>
        </p:nvSpPr>
        <p:spPr>
          <a:xfrm>
            <a:off x="5070716" y="4636264"/>
            <a:ext cx="1865478" cy="53013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79A271B-8F0E-43EA-85B8-66A7411E1C5B}"/>
              </a:ext>
            </a:extLst>
          </p:cNvPr>
          <p:cNvSpPr/>
          <p:nvPr/>
        </p:nvSpPr>
        <p:spPr>
          <a:xfrm>
            <a:off x="5082785" y="5385815"/>
            <a:ext cx="1865479" cy="521213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bg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4EE4B7A-B77A-4E2F-84E6-2694DC973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11" y="4553941"/>
            <a:ext cx="1403601" cy="1353087"/>
          </a:xfrm>
          <a:prstGeom prst="rect">
            <a:avLst/>
          </a:prstGeom>
        </p:spPr>
      </p:pic>
      <p:sp>
        <p:nvSpPr>
          <p:cNvPr id="47" name="Title 9">
            <a:extLst>
              <a:ext uri="{FF2B5EF4-FFF2-40B4-BE49-F238E27FC236}">
                <a16:creationId xmlns:a16="http://schemas.microsoft.com/office/drawing/2014/main" id="{371A2C53-52BD-4D5D-AA60-1C8671A263C2}"/>
              </a:ext>
            </a:extLst>
          </p:cNvPr>
          <p:cNvSpPr txBox="1">
            <a:spLocks/>
          </p:cNvSpPr>
          <p:nvPr/>
        </p:nvSpPr>
        <p:spPr>
          <a:xfrm>
            <a:off x="775792" y="258436"/>
            <a:ext cx="9208640" cy="829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5AA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ONLINE RESOURCES FOR SEAFARERS</a:t>
            </a:r>
            <a:br>
              <a:rPr lang="en-US" sz="4000" dirty="0"/>
            </a:br>
            <a:r>
              <a:rPr lang="en-US" sz="4000" u="sng" dirty="0">
                <a:solidFill>
                  <a:srgbClr val="0093BB"/>
                </a:solidFill>
              </a:rPr>
              <a:t>SEAGULL STA</a:t>
            </a:r>
            <a:r>
              <a:rPr lang="en-US" sz="4000" dirty="0">
                <a:solidFill>
                  <a:srgbClr val="0093BB"/>
                </a:solidFill>
              </a:rPr>
              <a:t>.  Passing Grades </a:t>
            </a:r>
            <a:endParaRPr lang="en-GB" sz="4000" dirty="0">
              <a:solidFill>
                <a:srgbClr val="0093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9" grpId="0"/>
      <p:bldP spid="31" grpId="0" animBg="1"/>
      <p:bldP spid="32" grpId="0" animBg="1"/>
      <p:bldP spid="33" grpId="0"/>
      <p:bldP spid="35" grpId="0"/>
      <p:bldP spid="36" grpId="0" animBg="1"/>
      <p:bldP spid="37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SEAGULL STA</a:t>
            </a:r>
            <a:r>
              <a:rPr lang="en-US" dirty="0">
                <a:solidFill>
                  <a:srgbClr val="0093BB"/>
                </a:solidFill>
              </a:rPr>
              <a:t>.  LINKS AND SUPPORT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Login page: </a:t>
            </a:r>
            <a:br>
              <a:rPr lang="en-GB" sz="2400" cap="all" dirty="0">
                <a:hlinkClick r:id="rId3"/>
              </a:rPr>
            </a:br>
            <a:r>
              <a:rPr lang="en-GB" sz="2400" cap="all" dirty="0">
                <a:hlinkClick r:id="rId4"/>
              </a:rPr>
              <a:t>https://sta.seagull.no/GCCProxy/views/customerloginscreenview.aspx</a:t>
            </a: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Registration Guide:</a:t>
            </a:r>
            <a:br>
              <a:rPr lang="en-GB" sz="2400" cap="all" dirty="0"/>
            </a:br>
            <a:r>
              <a:rPr lang="en-GB" sz="2400" cap="all" dirty="0"/>
              <a:t>ASK YOUR AGENT FOR A COPY OF AGENCY CIRCULAR </a:t>
            </a:r>
            <a:r>
              <a:rPr lang="en-GB" sz="2400" u="sng" cap="all" dirty="0" err="1"/>
              <a:t>CDA</a:t>
            </a:r>
            <a:r>
              <a:rPr lang="en-GB" sz="2400" u="sng" cap="all" dirty="0"/>
              <a:t>-00-063</a:t>
            </a: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Email support: </a:t>
            </a:r>
            <a:br>
              <a:rPr lang="en-GB" sz="2400" cap="all" dirty="0"/>
            </a:br>
            <a:r>
              <a:rPr lang="en-GB" sz="2400" cap="all" dirty="0">
                <a:hlinkClick r:id="rId5"/>
              </a:rPr>
              <a:t>ct@marlowGROUP.com</a:t>
            </a:r>
            <a:r>
              <a:rPr lang="en-GB" sz="2400" cap="all" dirty="0"/>
              <a:t>  / </a:t>
            </a:r>
            <a:r>
              <a:rPr lang="en-GB" sz="2400" cap="all" dirty="0">
                <a:hlinkClick r:id="rId6"/>
              </a:rPr>
              <a:t>support@sgull.com</a:t>
            </a: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BE691-4D2B-40CE-AEB8-57688E494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08" y="2420888"/>
            <a:ext cx="1989540" cy="19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dirty="0">
                <a:solidFill>
                  <a:srgbClr val="0093BB"/>
                </a:solidFill>
              </a:rPr>
              <a:t>4 PLATFORMS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11675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cap="all" dirty="0"/>
              <a:t>Marlow Crew Portal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cap="all" dirty="0"/>
              <a:t>Marlow </a:t>
            </a:r>
            <a:r>
              <a:rPr lang="en-GB" sz="3600" cap="all" dirty="0" err="1"/>
              <a:t>crewcompanion</a:t>
            </a:r>
            <a:r>
              <a:rPr lang="en-GB" sz="3600" cap="all" dirty="0"/>
              <a:t> app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cap="all" dirty="0"/>
              <a:t>Marlow vessel portal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cap="all" dirty="0"/>
              <a:t>Seagull training admin platform (</a:t>
            </a:r>
            <a:r>
              <a:rPr lang="en-GB" sz="3600" cap="all" dirty="0" err="1"/>
              <a:t>sta</a:t>
            </a:r>
            <a:r>
              <a:rPr lang="en-GB" sz="3600" cap="all" dirty="0"/>
              <a:t>)</a:t>
            </a:r>
          </a:p>
          <a:p>
            <a:endParaRPr lang="en-GB" sz="3600" cap="all" dirty="0"/>
          </a:p>
          <a:p>
            <a:r>
              <a:rPr lang="en-GB" sz="2800" cap="all" dirty="0"/>
              <a:t>to access these platforms we will need your </a:t>
            </a:r>
            <a:r>
              <a:rPr lang="en-GB" sz="2800" u="sng" cap="all" dirty="0"/>
              <a:t>active personal email address</a:t>
            </a:r>
            <a:r>
              <a:rPr lang="en-GB" sz="2800" cap="all" dirty="0"/>
              <a:t>.  If necessary, please contact your local agent or crew manager to update your database file. </a:t>
            </a:r>
          </a:p>
        </p:txBody>
      </p:sp>
      <p:pic>
        <p:nvPicPr>
          <p:cNvPr id="1026" name="Picture 2" descr="Most used online terminology resources - In My Own Terms">
            <a:extLst>
              <a:ext uri="{FF2B5EF4-FFF2-40B4-BE49-F238E27FC236}">
                <a16:creationId xmlns:a16="http://schemas.microsoft.com/office/drawing/2014/main" id="{A947FDDD-C8A1-4077-B0B4-5B2BB905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48259"/>
            <a:ext cx="3682600" cy="22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0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6AD3F9E-02DB-48D5-BD18-450C99DD6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4" y="1123218"/>
            <a:ext cx="3435725" cy="359370"/>
          </a:xfrm>
        </p:spPr>
        <p:txBody>
          <a:bodyPr>
            <a:noAutofit/>
          </a:bodyPr>
          <a:lstStyle>
            <a:lvl1pPr>
              <a:defRPr sz="3400" b="0" cap="all" baseline="0">
                <a:solidFill>
                  <a:srgbClr val="005AA5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5634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CREW PORTAL</a:t>
            </a:r>
            <a:r>
              <a:rPr lang="en-US" dirty="0">
                <a:solidFill>
                  <a:srgbClr val="0093BB"/>
                </a:solidFill>
              </a:rPr>
              <a:t>.  What’s inside?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4DC780-09C5-4E46-A27F-97DBAE20C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6" y="1700808"/>
            <a:ext cx="1199431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CREW PORTAL</a:t>
            </a:r>
            <a:r>
              <a:rPr lang="en-US" dirty="0">
                <a:solidFill>
                  <a:srgbClr val="0093BB"/>
                </a:solidFill>
              </a:rPr>
              <a:t>. HOW DO I ACCESS IT?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cap="all" dirty="0"/>
              <a:t>Marlow Crew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Accessible via your web browser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 First time users need to register for an account VIA THE LOGIN PAGE using  your </a:t>
            </a:r>
            <a:r>
              <a:rPr lang="en-GB" cap="all" dirty="0" err="1"/>
              <a:t>marlow</a:t>
            </a:r>
            <a:r>
              <a:rPr lang="en-GB" cap="all" dirty="0"/>
              <a:t> id and date of birth. 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You will then receive an email via your private email account.  This email will contain a link and a one time password (</a:t>
            </a:r>
            <a:r>
              <a:rPr lang="en-GB" cap="all" dirty="0" err="1"/>
              <a:t>otp</a:t>
            </a:r>
            <a:r>
              <a:rPr lang="en-GB" cap="all" dirty="0"/>
              <a:t>)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Using this link and </a:t>
            </a:r>
            <a:r>
              <a:rPr lang="en-GB" cap="all" dirty="0" err="1"/>
              <a:t>otp</a:t>
            </a:r>
            <a:r>
              <a:rPr lang="en-GB" cap="all" dirty="0"/>
              <a:t> you will be able to create your own password.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Next time you login you will use your </a:t>
            </a:r>
            <a:r>
              <a:rPr lang="en-GB" cap="all" dirty="0" err="1"/>
              <a:t>marlow</a:t>
            </a:r>
            <a:r>
              <a:rPr lang="en-GB" cap="all" dirty="0"/>
              <a:t> id and personal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If you forget your password you can create a new one via the login page</a:t>
            </a:r>
            <a:endParaRPr lang="en-GB" dirty="0"/>
          </a:p>
        </p:txBody>
      </p:sp>
      <p:pic>
        <p:nvPicPr>
          <p:cNvPr id="2050" name="Picture 2" descr="Some Online Resources on Palestine - The Excellence Center in Palestine">
            <a:extLst>
              <a:ext uri="{FF2B5EF4-FFF2-40B4-BE49-F238E27FC236}">
                <a16:creationId xmlns:a16="http://schemas.microsoft.com/office/drawing/2014/main" id="{3C469C6F-1473-4BDB-8789-438AC502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72371"/>
            <a:ext cx="2592338" cy="9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CREW PORTAL</a:t>
            </a:r>
            <a:r>
              <a:rPr lang="en-US" dirty="0">
                <a:solidFill>
                  <a:srgbClr val="0093BB"/>
                </a:solidFill>
              </a:rPr>
              <a:t>.  LINKS AND SUPPORT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all" dirty="0"/>
              <a:t>Login page (</a:t>
            </a:r>
            <a:r>
              <a:rPr lang="en-GB" sz="2800" cap="all" dirty="0">
                <a:hlinkClick r:id="rId3"/>
              </a:rPr>
              <a:t>click here </a:t>
            </a:r>
            <a:r>
              <a:rPr lang="en-GB" sz="2800" cap="all" dirty="0"/>
              <a:t>or use the </a:t>
            </a:r>
            <a:r>
              <a:rPr lang="en-GB" sz="2800" cap="all" dirty="0" err="1"/>
              <a:t>qr</a:t>
            </a:r>
            <a:r>
              <a:rPr lang="en-GB" sz="2800" cap="all" dirty="0"/>
              <a:t> code)</a:t>
            </a:r>
            <a:br>
              <a:rPr lang="en-GB" sz="2800" cap="all" dirty="0">
                <a:hlinkClick r:id="rId3"/>
              </a:rPr>
            </a:b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all" dirty="0"/>
              <a:t>Registration Guide (</a:t>
            </a:r>
            <a:r>
              <a:rPr lang="en-GB" sz="2800" cap="all" dirty="0">
                <a:hlinkClick r:id="rId4"/>
              </a:rPr>
              <a:t>click here </a:t>
            </a:r>
            <a:r>
              <a:rPr lang="en-GB" sz="2800" cap="all" dirty="0"/>
              <a:t>or use the </a:t>
            </a:r>
            <a:r>
              <a:rPr lang="en-GB" sz="2800" cap="all" dirty="0" err="1"/>
              <a:t>qr</a:t>
            </a:r>
            <a:r>
              <a:rPr lang="en-GB" sz="2800" cap="all" dirty="0"/>
              <a:t> code)</a:t>
            </a:r>
            <a:br>
              <a:rPr lang="en-GB" sz="2800" cap="all" dirty="0"/>
            </a:b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all" dirty="0"/>
              <a:t>Email support: </a:t>
            </a:r>
            <a:br>
              <a:rPr lang="en-GB" sz="2800" cap="all" dirty="0"/>
            </a:br>
            <a:r>
              <a:rPr lang="en-GB" sz="2800" u="sng" dirty="0">
                <a:hlinkClick r:id="rId5"/>
              </a:rPr>
              <a:t>feedback.crewportal@marlowgroup.com</a:t>
            </a:r>
            <a:br>
              <a:rPr lang="en-GB" sz="2800" cap="all" dirty="0"/>
            </a:br>
            <a:r>
              <a:rPr lang="en-GB" sz="2400" cap="all" dirty="0"/>
              <a:t>Please always Include your </a:t>
            </a:r>
            <a:r>
              <a:rPr lang="en-GB" sz="2400" cap="all" dirty="0" err="1"/>
              <a:t>marlow</a:t>
            </a:r>
            <a:r>
              <a:rPr lang="en-GB" sz="2400" cap="all" dirty="0"/>
              <a:t> id in the email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A2C68-98D4-4118-BBCB-C6ACF2324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3429" y="1340768"/>
            <a:ext cx="1819144" cy="1865005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87CEBF8C-59DC-4316-A8FC-CA96A3947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421797"/>
            <a:ext cx="2186337" cy="21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97523A-AB95-44A4-BEA5-FCD034712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708920"/>
            <a:ext cx="6581582" cy="370323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 err="1">
                <a:solidFill>
                  <a:srgbClr val="0093BB"/>
                </a:solidFill>
              </a:rPr>
              <a:t>CREWCOMPANION</a:t>
            </a:r>
            <a:r>
              <a:rPr lang="en-US" u="sng" dirty="0">
                <a:solidFill>
                  <a:srgbClr val="0093BB"/>
                </a:solidFill>
              </a:rPr>
              <a:t> APP</a:t>
            </a:r>
            <a:r>
              <a:rPr lang="en-US" dirty="0">
                <a:solidFill>
                  <a:srgbClr val="0093BB"/>
                </a:solidFill>
              </a:rPr>
              <a:t>.  What’s inside? </a:t>
            </a:r>
            <a:endParaRPr lang="en-GB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0F78E-C094-49A0-A8CA-03E14BE441CA}"/>
              </a:ext>
            </a:extLst>
          </p:cNvPr>
          <p:cNvSpPr/>
          <p:nvPr/>
        </p:nvSpPr>
        <p:spPr>
          <a:xfrm>
            <a:off x="-96688" y="980728"/>
            <a:ext cx="9009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Assignment details (vessel details, employment offer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Vessel tracker (present assignment)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Flights (present assignment)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Chat tool (</a:t>
            </a:r>
            <a:r>
              <a:rPr lang="en-GB" cap="all" dirty="0" err="1"/>
              <a:t>mn</a:t>
            </a:r>
            <a:r>
              <a:rPr lang="en-GB" cap="all" dirty="0"/>
              <a:t> seafarers within </a:t>
            </a:r>
            <a:r>
              <a:rPr lang="en-GB" cap="all" dirty="0" err="1"/>
              <a:t>30km</a:t>
            </a:r>
            <a:r>
              <a:rPr lang="en-GB" cap="al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Notifications (new assignment, flights, expiring docs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Profile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Documentation (travel docs, </a:t>
            </a:r>
            <a:r>
              <a:rPr lang="en-GB" cap="all" dirty="0" err="1"/>
              <a:t>stcw</a:t>
            </a:r>
            <a:r>
              <a:rPr lang="en-GB" cap="all" dirty="0"/>
              <a:t> licenses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Salary records (present assignment)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Contact info (crew manager / port agent)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Sea service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Working clothes allocation (present assignment)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News (press releases / newsletters)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 err="1"/>
              <a:t>Covid</a:t>
            </a:r>
            <a:r>
              <a:rPr lang="en-GB" cap="all" dirty="0"/>
              <a:t> 19 guidelines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Crew portal (link)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TO FEATURES TO FOLLOW.... </a:t>
            </a:r>
          </a:p>
        </p:txBody>
      </p:sp>
    </p:spTree>
    <p:extLst>
      <p:ext uri="{BB962C8B-B14F-4D97-AF65-F5344CB8AC3E}">
        <p14:creationId xmlns:p14="http://schemas.microsoft.com/office/powerpoint/2010/main" val="298284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10801200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sz="4400" u="sng" dirty="0" err="1">
                <a:solidFill>
                  <a:srgbClr val="0093BB"/>
                </a:solidFill>
              </a:rPr>
              <a:t>CREWCOMPANION</a:t>
            </a:r>
            <a:r>
              <a:rPr lang="en-US" sz="4400" u="sng" dirty="0">
                <a:solidFill>
                  <a:srgbClr val="0093BB"/>
                </a:solidFill>
              </a:rPr>
              <a:t> APP</a:t>
            </a:r>
            <a:r>
              <a:rPr lang="en-US" sz="4400" dirty="0">
                <a:solidFill>
                  <a:srgbClr val="0093BB"/>
                </a:solidFill>
              </a:rPr>
              <a:t>. HOW DO I ACCESS IT? </a:t>
            </a:r>
            <a:endParaRPr lang="en-GB" sz="4400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cap="all" dirty="0"/>
              <a:t>Marlow </a:t>
            </a:r>
            <a:r>
              <a:rPr lang="en-GB" sz="3600" cap="all" dirty="0" err="1"/>
              <a:t>crewcompanion</a:t>
            </a:r>
            <a:r>
              <a:rPr lang="en-GB" sz="3600" cap="all" dirty="0"/>
              <a:t>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Accessible via your smart phone (</a:t>
            </a:r>
            <a:r>
              <a:rPr lang="en-GB" cap="all" dirty="0" err="1"/>
              <a:t>ios</a:t>
            </a:r>
            <a:r>
              <a:rPr lang="en-GB" cap="all" dirty="0"/>
              <a:t> and android)</a:t>
            </a:r>
            <a:br>
              <a:rPr lang="en-GB" cap="all" dirty="0"/>
            </a:b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 err="1"/>
              <a:t>Ios</a:t>
            </a:r>
            <a:r>
              <a:rPr lang="en-GB" cap="all" dirty="0"/>
              <a:t> version is downloaded via the crew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Android version is downloaded via the google play store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 First time users need to register for an account VIA THE LOGIN PAGE using your </a:t>
            </a:r>
            <a:r>
              <a:rPr lang="en-GB" cap="all" dirty="0" err="1"/>
              <a:t>marlow</a:t>
            </a:r>
            <a:r>
              <a:rPr lang="en-GB" cap="all" dirty="0"/>
              <a:t> id and PRIVATE EMAIL ADDRESS. 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You will then receive an email via your private email account.  This email will contain a one time password (</a:t>
            </a:r>
            <a:r>
              <a:rPr lang="en-GB" cap="all" dirty="0" err="1"/>
              <a:t>otp</a:t>
            </a:r>
            <a:r>
              <a:rPr lang="en-GB" cap="all" dirty="0"/>
              <a:t>)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Using this </a:t>
            </a:r>
            <a:r>
              <a:rPr lang="en-GB" cap="all" dirty="0" err="1"/>
              <a:t>otp</a:t>
            </a:r>
            <a:r>
              <a:rPr lang="en-GB" cap="all" dirty="0"/>
              <a:t> you will be able to create your own PERSONAL password. </a:t>
            </a:r>
            <a:br>
              <a:rPr lang="en-GB" cap="all" dirty="0"/>
            </a:br>
            <a:br>
              <a:rPr lang="en-GB" cap="all" dirty="0"/>
            </a:br>
            <a:r>
              <a:rPr lang="en-GB" cap="all" dirty="0"/>
              <a:t>Next time you login you will use your </a:t>
            </a:r>
            <a:r>
              <a:rPr lang="en-GB" cap="all" dirty="0" err="1"/>
              <a:t>marlow</a:t>
            </a:r>
            <a:r>
              <a:rPr lang="en-GB" cap="all" dirty="0"/>
              <a:t> id and personal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cap="al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cap="all" dirty="0"/>
              <a:t>If you forget your password you can create a new one via the login page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01CD3-B21A-48BA-94FE-7695E6200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844824"/>
            <a:ext cx="1906934" cy="565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D2967-0CDD-471E-948D-7A4553EE4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690643"/>
            <a:ext cx="1906934" cy="5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1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APP.  LINKS</a:t>
            </a:r>
            <a:endParaRPr lang="en-GB" u="sng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844824"/>
            <a:ext cx="11675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IOS DOWNLOAD: </a:t>
            </a:r>
            <a:br>
              <a:rPr lang="en-GB" sz="2400" cap="all" dirty="0"/>
            </a:br>
            <a:br>
              <a:rPr lang="en-GB" sz="2400" cap="all" dirty="0">
                <a:hlinkClick r:id="rId3"/>
              </a:rPr>
            </a:br>
            <a:r>
              <a:rPr lang="en-GB" sz="2400" cap="all" dirty="0"/>
              <a:t>via </a:t>
            </a:r>
            <a:r>
              <a:rPr lang="en-GB" sz="2400" cap="all" dirty="0">
                <a:hlinkClick r:id="rId3"/>
              </a:rPr>
              <a:t>Crew Portal</a:t>
            </a:r>
            <a:br>
              <a:rPr lang="en-GB" sz="2400" cap="all" dirty="0"/>
            </a:br>
            <a:br>
              <a:rPr lang="en-GB" sz="2400" cap="all" dirty="0"/>
            </a:br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br>
              <a:rPr lang="en-GB" sz="2400" cap="all" dirty="0"/>
            </a:br>
            <a:r>
              <a:rPr lang="en-GB" sz="2400" cap="all" dirty="0">
                <a:hlinkClick r:id="rId4"/>
              </a:rPr>
              <a:t>Click here </a:t>
            </a:r>
            <a:r>
              <a:rPr lang="en-GB" sz="2400" cap="all" dirty="0"/>
              <a:t>or </a:t>
            </a:r>
            <a:br>
              <a:rPr lang="en-GB" sz="2400" cap="all" dirty="0"/>
            </a:br>
            <a:r>
              <a:rPr lang="en-GB" sz="2400" cap="all" dirty="0"/>
              <a:t>use </a:t>
            </a:r>
            <a:r>
              <a:rPr lang="en-GB" sz="2400" cap="all" dirty="0" err="1"/>
              <a:t>QR</a:t>
            </a:r>
            <a:r>
              <a:rPr lang="en-GB" sz="2400" cap="all" dirty="0"/>
              <a:t> code </a:t>
            </a:r>
          </a:p>
          <a:p>
            <a:br>
              <a:rPr lang="en-GB" sz="2400" cap="all" dirty="0"/>
            </a:br>
            <a:endParaRPr lang="en-GB" sz="24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cap="all" dirty="0"/>
              <a:t>Web page: </a:t>
            </a:r>
            <a:r>
              <a:rPr lang="en-GB" sz="2400" cap="all" dirty="0">
                <a:hlinkClick r:id="rId5"/>
              </a:rPr>
              <a:t>https://marlow-navigation.com/en/crewcompanion</a:t>
            </a:r>
            <a:br>
              <a:rPr lang="en-GB" sz="2400" cap="all" dirty="0"/>
            </a:br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B77FA1-C6C7-44E4-9535-CDF8BB6C3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1628799"/>
            <a:ext cx="2232248" cy="771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1656B-8BCA-40EC-B7FC-D2A3D5D3E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23" y="3786555"/>
            <a:ext cx="187642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E09B6-B64A-43EC-866A-776B31035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589" y="1269033"/>
            <a:ext cx="1819144" cy="1865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C0A58D-CA1B-4F0A-A321-EE143E3D1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6120" y="3591031"/>
            <a:ext cx="1819144" cy="1833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E82D7-8EFA-42AC-8BCA-8B2FD62B2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4472" y="4968756"/>
            <a:ext cx="13628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2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B4D6D207-C4AF-4BA0-B22E-0274A83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06035"/>
            <a:ext cx="9793088" cy="1450757"/>
          </a:xfrm>
        </p:spPr>
        <p:txBody>
          <a:bodyPr/>
          <a:lstStyle/>
          <a:p>
            <a:r>
              <a:rPr lang="en-US" dirty="0"/>
              <a:t>ONLINE RESOURCES FOR SEAFARERS</a:t>
            </a:r>
            <a:br>
              <a:rPr lang="en-US" dirty="0"/>
            </a:br>
            <a:r>
              <a:rPr lang="en-US" u="sng" dirty="0">
                <a:solidFill>
                  <a:srgbClr val="0093BB"/>
                </a:solidFill>
              </a:rPr>
              <a:t>APP. SUPPORT </a:t>
            </a:r>
            <a:endParaRPr lang="en-GB" u="sng" dirty="0">
              <a:solidFill>
                <a:srgbClr val="0093B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BD8EB-212B-45B9-AE1E-22272CF7788C}"/>
              </a:ext>
            </a:extLst>
          </p:cNvPr>
          <p:cNvSpPr/>
          <p:nvPr/>
        </p:nvSpPr>
        <p:spPr>
          <a:xfrm>
            <a:off x="325168" y="1556792"/>
            <a:ext cx="900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DF290-2CE5-4B35-8DA7-8B2C9F07A7AB}"/>
              </a:ext>
            </a:extLst>
          </p:cNvPr>
          <p:cNvSpPr/>
          <p:nvPr/>
        </p:nvSpPr>
        <p:spPr>
          <a:xfrm>
            <a:off x="325168" y="1556792"/>
            <a:ext cx="11675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cap="all" dirty="0"/>
              <a:t>DEDICATED support WEB PAGE: </a:t>
            </a:r>
            <a:br>
              <a:rPr lang="en-GB" sz="2400" cap="all" dirty="0"/>
            </a:br>
            <a:r>
              <a:rPr lang="en-GB" b="1" dirty="0"/>
              <a:t>please visit the following web page and use the Knowledge Base to search for solutions: </a:t>
            </a:r>
            <a:endParaRPr lang="en-GB" dirty="0"/>
          </a:p>
          <a:p>
            <a:r>
              <a:rPr lang="en-GB" dirty="0">
                <a:hlinkClick r:id="rId3"/>
              </a:rPr>
              <a:t>https://crewcompanion.freshdesk.com/support/home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If none of the published articles on this page solve your issue / answer your question, then please submit a Support Ticket via the “New Support Ticket” option.   When completing the form please always </a:t>
            </a:r>
            <a:r>
              <a:rPr lang="en-GB" b="1" u="sng" dirty="0"/>
              <a:t>include your Marlow ID number </a:t>
            </a:r>
            <a:r>
              <a:rPr lang="en-GB" b="1" dirty="0"/>
              <a:t>in the ‘Subject’ field.  Where applicable, please also upload a screen shot that illustrates your issue. 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A support representative will be reviewing your request and will send you a personal response,(usually within 24 hours). You will also receive a link to the ticket in order to track the status or add comments.</a:t>
            </a:r>
            <a:endParaRPr lang="en-GB" dirty="0"/>
          </a:p>
          <a:p>
            <a:br>
              <a:rPr lang="en-GB" sz="2800" cap="all" dirty="0"/>
            </a:b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B50F0-1593-4373-8A8B-401FDBA6C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3645024"/>
            <a:ext cx="4254312" cy="216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5E1ED-FBBE-4A58-8157-E9774B25A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08" y="1052736"/>
            <a:ext cx="1739168" cy="17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6327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1390</Words>
  <Application>Microsoft Office PowerPoint</Application>
  <PresentationFormat>Widescreen</PresentationFormat>
  <Paragraphs>172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1_Retrospect</vt:lpstr>
      <vt:lpstr>PDB-04-000 Online Resources for Seafarers</vt:lpstr>
      <vt:lpstr>ONLINE RESOURCES FOR SEAFARERS 4 PLATFORMS </vt:lpstr>
      <vt:lpstr>ONLINE RESOURCES FOR SEAFARERS CREW PORTAL.  What’s inside? </vt:lpstr>
      <vt:lpstr>ONLINE RESOURCES FOR SEAFARERS CREW PORTAL. HOW DO I ACCESS IT? </vt:lpstr>
      <vt:lpstr>ONLINE RESOURCES FOR SEAFARERS CREW PORTAL.  LINKS AND SUPPORT </vt:lpstr>
      <vt:lpstr>ONLINE RESOURCES FOR SEAFARERS CREWCOMPANION APP.  What’s inside? </vt:lpstr>
      <vt:lpstr>ONLINE RESOURCES FOR SEAFARERS CREWCOMPANION APP. HOW DO I ACCESS IT? </vt:lpstr>
      <vt:lpstr>ONLINE RESOURCES FOR SEAFARERS APP.  LINKS</vt:lpstr>
      <vt:lpstr>ONLINE RESOURCES FOR SEAFARERS APP. SUPPORT </vt:lpstr>
      <vt:lpstr>ONLINE RESOURCES FOR SEAFARERS VESSEL PORTAL.  What’s inside? </vt:lpstr>
      <vt:lpstr>ONLINE RESOURCES FOR SEAFARERS VESSEL PORTAL.  No CD’s as of Aug 2020</vt:lpstr>
      <vt:lpstr>ONLINE RESOURCES FOR SEAFARERS VESSEL PORTAL. HOW DO I ACCESS IT? </vt:lpstr>
      <vt:lpstr>ONLINE RESOURCES FOR SEAFARERS VESSEL PORTAL.  LINKS AND SUPPORT </vt:lpstr>
      <vt:lpstr>ONLINE RESOURCES FOR SEAFARERS VESSEL PORTAL.  NEW FAQ Page</vt:lpstr>
      <vt:lpstr>ONLINE RESOURCES FOR SEAFARERS CONNECTING SUPPORT VIA EMAIL </vt:lpstr>
      <vt:lpstr>ONLINE RESOURCES FOR SEAFARERS SEAGULL STA.  What’s inside? </vt:lpstr>
      <vt:lpstr>ONLINE RESOURCES FOR SEAFARERS SEAGULL STA. HOW DO I ACCESS IT? </vt:lpstr>
      <vt:lpstr>PowerPoint Presentation</vt:lpstr>
      <vt:lpstr>ONLINE RESOURCES FOR SEAFARERS SEAGULL STA.  LINKS AND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Komodromou</dc:creator>
  <cp:lastModifiedBy>ΟΛΙΒΙΑ ΤΣ</cp:lastModifiedBy>
  <cp:revision>860</cp:revision>
  <cp:lastPrinted>2015-08-21T05:56:42Z</cp:lastPrinted>
  <dcterms:created xsi:type="dcterms:W3CDTF">2015-07-27T11:12:49Z</dcterms:created>
  <dcterms:modified xsi:type="dcterms:W3CDTF">2021-02-05T06:46:28Z</dcterms:modified>
</cp:coreProperties>
</file>